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1"/>
  </p:notesMasterIdLst>
  <p:sldIdLst>
    <p:sldId id="256" r:id="rId2"/>
    <p:sldId id="368" r:id="rId3"/>
    <p:sldId id="391" r:id="rId4"/>
    <p:sldId id="392" r:id="rId5"/>
    <p:sldId id="393" r:id="rId6"/>
    <p:sldId id="395" r:id="rId7"/>
    <p:sldId id="384" r:id="rId8"/>
    <p:sldId id="396" r:id="rId9"/>
    <p:sldId id="343"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7/30/2020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7/30/2020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7/30/2020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7/30/2020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7/30/2020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7/30/2020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7/30/2020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7/30/2020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7/30/2020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7/30/2020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7/30/2020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7/30/2020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7/30/2020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lawtimesjournal.in/meetings-under-company-act-201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lawtimesjournal.in/meetings-under-company-act-201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lawtimesjournal.in/meetings-under-company-act-201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lawtimesjournal.in/meetings-under-company-act-201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lawtimesjournal.in/meetings-under-company-act-201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lawtimesjournal.in/meetings-under-company-act-201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lawtimesjournal.in/meetings-under-company-act-201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990600"/>
            <a:ext cx="8229600" cy="2667000"/>
          </a:xfrm>
        </p:spPr>
        <p:txBody>
          <a:bodyPr>
            <a:normAutofit fontScale="90000"/>
          </a:bodyPr>
          <a:lstStyle/>
          <a:p>
            <a:pPr indent="457200"/>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lang="en-US" sz="2700" b="1" dirty="0">
                <a:solidFill>
                  <a:srgbClr val="FF0000"/>
                </a:solidFill>
              </a:rPr>
              <a:t> </a:t>
            </a:r>
            <a:r>
              <a:rPr lang="en-US" sz="2800" b="1" dirty="0" smtClean="0">
                <a:solidFill>
                  <a:srgbClr val="FF0000"/>
                </a:solidFill>
              </a:rPr>
              <a:t>Kinds </a:t>
            </a:r>
            <a:r>
              <a:rPr lang="en-US" sz="2800" b="1" dirty="0" smtClean="0">
                <a:solidFill>
                  <a:srgbClr val="FF0000"/>
                </a:solidFill>
              </a:rPr>
              <a:t>of </a:t>
            </a:r>
            <a:r>
              <a:rPr lang="en-US" sz="2800" b="1" dirty="0" smtClean="0">
                <a:solidFill>
                  <a:srgbClr val="FF0000"/>
                </a:solidFill>
              </a:rPr>
              <a:t>Meeting-B: </a:t>
            </a:r>
            <a:r>
              <a:rPr lang="en-US" sz="2800" b="1" dirty="0" smtClean="0">
                <a:solidFill>
                  <a:srgbClr val="FF0000"/>
                </a:solidFill>
              </a:rPr>
              <a:t>Annual General Meeting (AGM</a:t>
            </a:r>
            <a:r>
              <a:rPr lang="en-US" sz="2800" b="1" dirty="0" smtClean="0">
                <a:solidFill>
                  <a:srgbClr val="FF0000"/>
                </a:solidFill>
              </a:rPr>
              <a:t>) and </a:t>
            </a:r>
            <a:r>
              <a:rPr lang="en-US" sz="2800" b="1" dirty="0" smtClean="0">
                <a:solidFill>
                  <a:srgbClr val="FF0000"/>
                </a:solidFill>
              </a:rPr>
              <a:t>Extraordinary general meeting (EOGM) </a:t>
            </a:r>
            <a:r>
              <a:rPr lang="en-US" sz="2800" b="1" dirty="0" smtClean="0">
                <a:solidFill>
                  <a:srgbClr val="FF0000"/>
                </a:solidFill>
              </a:rPr>
              <a:t/>
            </a:r>
            <a:br>
              <a:rPr lang="en-US" sz="2800" b="1" dirty="0" smtClean="0">
                <a:solidFill>
                  <a:srgbClr val="FF0000"/>
                </a:solidFill>
              </a:rPr>
            </a:br>
            <a:r>
              <a:rPr lang="en-US" sz="3200" b="1" dirty="0" smtClean="0">
                <a:solidFill>
                  <a:srgbClr val="FF0000"/>
                </a:solidFill>
              </a:rPr>
              <a:t> </a:t>
            </a:r>
            <a:r>
              <a:rPr lang="en-US" sz="2800" dirty="0" smtClean="0">
                <a:solidFill>
                  <a:srgbClr val="FF0000"/>
                </a:solidFill>
              </a:rPr>
              <a:t/>
            </a:r>
            <a:br>
              <a:rPr lang="en-US" sz="2800" dirty="0" smtClean="0">
                <a:solidFill>
                  <a:srgbClr val="FF0000"/>
                </a:solidFill>
              </a:rPr>
            </a:br>
            <a:endParaRPr lang="en-US" sz="2700" b="1" dirty="0">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object 2"/>
          <p:cNvSpPr txBox="1"/>
          <p:nvPr/>
        </p:nvSpPr>
        <p:spPr>
          <a:xfrm>
            <a:off x="381000" y="481643"/>
            <a:ext cx="8305800" cy="6039089"/>
          </a:xfrm>
          <a:prstGeom prst="rect">
            <a:avLst/>
          </a:prstGeom>
        </p:spPr>
        <p:txBody>
          <a:bodyPr vert="horz" wrap="square" lIns="0" tIns="12700" rIns="0" bIns="0" rtlCol="0">
            <a:spAutoFit/>
          </a:bodyPr>
          <a:lstStyle/>
          <a:p>
            <a:pPr algn="just">
              <a:lnSpc>
                <a:spcPct val="130000"/>
              </a:lnSpc>
            </a:pPr>
            <a:r>
              <a:rPr lang="en-US" sz="2800" b="1" dirty="0" smtClean="0">
                <a:solidFill>
                  <a:srgbClr val="FF0000"/>
                </a:solidFill>
                <a:latin typeface="+mj-lt"/>
              </a:rPr>
              <a:t>b. Annual General Meeting (AGM)-</a:t>
            </a:r>
            <a:endParaRPr lang="en-US" sz="2800" dirty="0" smtClean="0">
              <a:solidFill>
                <a:srgbClr val="FF0000"/>
              </a:solidFill>
              <a:latin typeface="+mj-lt"/>
            </a:endParaRPr>
          </a:p>
          <a:p>
            <a:pPr algn="just">
              <a:lnSpc>
                <a:spcPct val="50000"/>
              </a:lnSpc>
            </a:pPr>
            <a:r>
              <a:rPr lang="en-US" sz="2400" dirty="0" smtClean="0">
                <a:latin typeface="+mj-lt"/>
              </a:rPr>
              <a:t> </a:t>
            </a:r>
          </a:p>
          <a:p>
            <a:pPr algn="just">
              <a:lnSpc>
                <a:spcPct val="130000"/>
              </a:lnSpc>
            </a:pPr>
            <a:r>
              <a:rPr lang="en-US" sz="2400" dirty="0" smtClean="0">
                <a:latin typeface="+mj-lt"/>
              </a:rPr>
              <a:t>According to section 96</a:t>
            </a:r>
            <a:r>
              <a:rPr lang="en-US" sz="2400" dirty="0" smtClean="0">
                <a:latin typeface="+mj-lt"/>
                <a:hlinkClick r:id="rId2"/>
              </a:rPr>
              <a:t>[</a:t>
            </a:r>
            <a:r>
              <a:rPr lang="en-US" sz="2400" dirty="0" err="1" smtClean="0">
                <a:latin typeface="+mj-lt"/>
                <a:hlinkClick r:id="rId2"/>
              </a:rPr>
              <a:t>i</a:t>
            </a:r>
            <a:r>
              <a:rPr lang="en-US" sz="2400" dirty="0" smtClean="0">
                <a:latin typeface="+mj-lt"/>
                <a:hlinkClick r:id="rId2"/>
              </a:rPr>
              <a:t>]</a:t>
            </a:r>
            <a:r>
              <a:rPr lang="en-US" sz="2400" dirty="0" smtClean="0">
                <a:latin typeface="+mj-lt"/>
              </a:rPr>
              <a:t> of the companies Act 2013, every company public and private company is required to hold one general meeting in a year supervised by its directors to evaluate the progress of the company and plan future course of action which is known as annual general meeting. Company to hold an annual general meeting every year. Every company shall in each year hold, in addition to any other meetings, a general meeting as its annual general meeting and shall specify the meeting as such in the notice calling it. As regards holding of the annual general meeting, no distinction is made between a public company and a private company. </a:t>
            </a:r>
            <a:endParaRPr lang="en-US" sz="2400" dirty="0">
              <a:latin typeface="+mj-lt"/>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4" name="object 2"/>
          <p:cNvSpPr txBox="1"/>
          <p:nvPr/>
        </p:nvSpPr>
        <p:spPr>
          <a:xfrm>
            <a:off x="381000" y="481643"/>
            <a:ext cx="8305800" cy="6217600"/>
          </a:xfrm>
          <a:prstGeom prst="rect">
            <a:avLst/>
          </a:prstGeom>
        </p:spPr>
        <p:txBody>
          <a:bodyPr vert="horz" wrap="square" lIns="0" tIns="12700" rIns="0" bIns="0" rtlCol="0">
            <a:spAutoFit/>
          </a:bodyPr>
          <a:lstStyle/>
          <a:p>
            <a:pPr lvl="0" algn="just">
              <a:lnSpc>
                <a:spcPct val="120000"/>
              </a:lnSpc>
            </a:pPr>
            <a:r>
              <a:rPr lang="en-US" sz="2400" b="1" dirty="0" smtClean="0">
                <a:latin typeface="+mj-lt"/>
              </a:rPr>
              <a:t>Notification</a:t>
            </a:r>
            <a:r>
              <a:rPr lang="en-US" sz="2400" b="1" dirty="0" smtClean="0">
                <a:latin typeface="+mj-lt"/>
                <a:hlinkClick r:id="rId2"/>
              </a:rPr>
              <a:t>[ii</a:t>
            </a:r>
            <a:r>
              <a:rPr lang="en-US" sz="2400" b="1" dirty="0" smtClean="0">
                <a:latin typeface="+mj-lt"/>
                <a:hlinkClick r:id="rId2"/>
              </a:rPr>
              <a:t>]</a:t>
            </a:r>
            <a:r>
              <a:rPr lang="en-US" sz="2400" b="1" dirty="0" smtClean="0">
                <a:latin typeface="+mj-lt"/>
              </a:rPr>
              <a:t> –</a:t>
            </a:r>
            <a:r>
              <a:rPr lang="en-US" sz="2400" dirty="0" smtClean="0">
                <a:latin typeface="+mj-lt"/>
              </a:rPr>
              <a:t> The meeting has to be pre notified which has to be generally not less than 21 days before the scheduled day. In some cases the meeting can be called on a short notice</a:t>
            </a:r>
          </a:p>
          <a:p>
            <a:pPr lvl="0" algn="just">
              <a:lnSpc>
                <a:spcPct val="120000"/>
              </a:lnSpc>
            </a:pPr>
            <a:r>
              <a:rPr lang="en-US" sz="2400" b="1" dirty="0" smtClean="0">
                <a:latin typeface="+mj-lt"/>
              </a:rPr>
              <a:t>Time and place of meeting</a:t>
            </a:r>
            <a:r>
              <a:rPr lang="en-US" sz="2400" dirty="0" smtClean="0">
                <a:latin typeface="+mj-lt"/>
              </a:rPr>
              <a:t> – It has to be scheduled in the course of business hours of the company on a working day and cannot be on a national holiday. Generally, it has to be the registered office of the company where the meeting has to take place. It could also be some other place in the city where the main office is registered.</a:t>
            </a:r>
          </a:p>
          <a:p>
            <a:pPr lvl="0" algn="just">
              <a:lnSpc>
                <a:spcPct val="120000"/>
              </a:lnSpc>
            </a:pPr>
            <a:r>
              <a:rPr lang="en-US" sz="2400" b="1" dirty="0" smtClean="0">
                <a:latin typeface="+mj-lt"/>
              </a:rPr>
              <a:t>Due date of the meeting </a:t>
            </a:r>
            <a:r>
              <a:rPr lang="en-US" sz="2400" dirty="0" smtClean="0">
                <a:latin typeface="+mj-lt"/>
              </a:rPr>
              <a:t>– The meetings are stipulated to be held within nine months from closing of first financial year of the company and six months from the closing in subsequent years. Time elapse between two meetings cannot be more than 15 months. The section also provides that it is on the discretion of the registrar to extend the time of AGM (not more than 3months</a:t>
            </a:r>
            <a:r>
              <a:rPr lang="en-US" sz="2400" dirty="0" smtClean="0">
                <a:latin typeface="+mj-lt"/>
              </a:rPr>
              <a:t>).</a:t>
            </a:r>
            <a:endParaRPr lang="en-US" sz="2400" dirty="0">
              <a:latin typeface="+mj-lt"/>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object 2"/>
          <p:cNvSpPr txBox="1"/>
          <p:nvPr/>
        </p:nvSpPr>
        <p:spPr>
          <a:xfrm>
            <a:off x="381000" y="481643"/>
            <a:ext cx="8305800" cy="6254533"/>
          </a:xfrm>
          <a:prstGeom prst="rect">
            <a:avLst/>
          </a:prstGeom>
        </p:spPr>
        <p:txBody>
          <a:bodyPr vert="horz" wrap="square" lIns="0" tIns="12700" rIns="0" bIns="0" rtlCol="0">
            <a:spAutoFit/>
          </a:bodyPr>
          <a:lstStyle/>
          <a:p>
            <a:pPr lvl="0" algn="just">
              <a:lnSpc>
                <a:spcPct val="130000"/>
              </a:lnSpc>
            </a:pPr>
            <a:r>
              <a:rPr lang="en-US" sz="2400" b="1" dirty="0" smtClean="0">
                <a:latin typeface="+mj-lt"/>
              </a:rPr>
              <a:t>Tribunal </a:t>
            </a:r>
            <a:r>
              <a:rPr lang="en-US" sz="2400" b="1" dirty="0" smtClean="0">
                <a:latin typeface="+mj-lt"/>
              </a:rPr>
              <a:t>calling the meeting </a:t>
            </a:r>
            <a:r>
              <a:rPr lang="en-US" sz="2400" dirty="0" smtClean="0">
                <a:latin typeface="+mj-lt"/>
              </a:rPr>
              <a:t>– In case of failure to hold meeting in required time under section 96, the Act provides power to the Tribunal</a:t>
            </a:r>
            <a:r>
              <a:rPr lang="en-US" sz="2400" dirty="0" smtClean="0">
                <a:latin typeface="+mj-lt"/>
                <a:hlinkClick r:id="rId2"/>
              </a:rPr>
              <a:t>[iii]</a:t>
            </a:r>
            <a:r>
              <a:rPr lang="en-US" sz="2400" dirty="0" smtClean="0">
                <a:latin typeface="+mj-lt"/>
              </a:rPr>
              <a:t> (which is a quasi-judicial body made to adjudicate disputes arising out of company law) on submission by any member might call or provide directions for calling the meeting</a:t>
            </a:r>
            <a:r>
              <a:rPr lang="en-US" sz="2400" dirty="0" smtClean="0">
                <a:latin typeface="+mj-lt"/>
                <a:hlinkClick r:id="rId2"/>
              </a:rPr>
              <a:t>[iv]</a:t>
            </a:r>
            <a:r>
              <a:rPr lang="en-US" sz="2400" dirty="0" smtClean="0">
                <a:latin typeface="+mj-lt"/>
              </a:rPr>
              <a:t>.</a:t>
            </a:r>
          </a:p>
          <a:p>
            <a:pPr lvl="0" algn="just">
              <a:lnSpc>
                <a:spcPct val="130000"/>
              </a:lnSpc>
            </a:pPr>
            <a:r>
              <a:rPr lang="en-US" sz="2400" b="1" dirty="0" smtClean="0">
                <a:latin typeface="+mj-lt"/>
              </a:rPr>
              <a:t>Punishment for default</a:t>
            </a:r>
            <a:r>
              <a:rPr lang="en-US" sz="2400" dirty="0" smtClean="0">
                <a:latin typeface="+mj-lt"/>
              </a:rPr>
              <a:t> – section 99</a:t>
            </a:r>
            <a:r>
              <a:rPr lang="en-US" sz="2400" dirty="0" smtClean="0">
                <a:latin typeface="+mj-lt"/>
                <a:hlinkClick r:id="rId2"/>
              </a:rPr>
              <a:t>[v]</a:t>
            </a:r>
            <a:r>
              <a:rPr lang="en-US" sz="2400" dirty="0" smtClean="0">
                <a:latin typeface="+mj-lt"/>
              </a:rPr>
              <a:t> of the companies Act 2013 provides that whosoever is liable for defaulting would be </a:t>
            </a:r>
            <a:r>
              <a:rPr lang="en-US" sz="2400" dirty="0" err="1" smtClean="0">
                <a:latin typeface="+mj-lt"/>
              </a:rPr>
              <a:t>penalised</a:t>
            </a:r>
            <a:r>
              <a:rPr lang="en-US" sz="2400" dirty="0" smtClean="0">
                <a:latin typeface="+mj-lt"/>
              </a:rPr>
              <a:t> with a fine extending up to one </a:t>
            </a:r>
            <a:r>
              <a:rPr lang="en-US" sz="2400" dirty="0" err="1" smtClean="0">
                <a:latin typeface="+mj-lt"/>
              </a:rPr>
              <a:t>lakh</a:t>
            </a:r>
            <a:r>
              <a:rPr lang="en-US" sz="2400" dirty="0" smtClean="0">
                <a:latin typeface="+mj-lt"/>
              </a:rPr>
              <a:t> depending on the circumstances.</a:t>
            </a:r>
          </a:p>
          <a:p>
            <a:pPr lvl="0" algn="just">
              <a:lnSpc>
                <a:spcPct val="130000"/>
              </a:lnSpc>
            </a:pPr>
            <a:r>
              <a:rPr lang="en-US" sz="2400" b="1" dirty="0" smtClean="0">
                <a:latin typeface="+mj-lt"/>
              </a:rPr>
              <a:t>Delaying the meeting </a:t>
            </a:r>
            <a:r>
              <a:rPr lang="en-US" sz="2400" dirty="0" smtClean="0">
                <a:latin typeface="+mj-lt"/>
              </a:rPr>
              <a:t>– There may arise sometime situations where the directors of the company are not able to hold the annual general meeting though the time has elapsed. No liability on part of directors arises in such cases as laid down by </a:t>
            </a:r>
            <a:r>
              <a:rPr lang="en-US" sz="2400" dirty="0" smtClean="0">
                <a:latin typeface="+mj-lt"/>
              </a:rPr>
              <a:t>learned</a:t>
            </a:r>
            <a:endParaRPr lang="en-US" sz="2400" dirty="0">
              <a:latin typeface="+mj-lt"/>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object 2"/>
          <p:cNvSpPr txBox="1"/>
          <p:nvPr/>
        </p:nvSpPr>
        <p:spPr>
          <a:xfrm>
            <a:off x="381000" y="481643"/>
            <a:ext cx="8305800" cy="6217600"/>
          </a:xfrm>
          <a:prstGeom prst="rect">
            <a:avLst/>
          </a:prstGeom>
        </p:spPr>
        <p:txBody>
          <a:bodyPr vert="horz" wrap="square" lIns="0" tIns="12700" rIns="0" bIns="0" rtlCol="0">
            <a:spAutoFit/>
          </a:bodyPr>
          <a:lstStyle/>
          <a:p>
            <a:pPr lvl="0" algn="just">
              <a:lnSpc>
                <a:spcPct val="120000"/>
              </a:lnSpc>
            </a:pPr>
            <a:r>
              <a:rPr lang="en-US" sz="2400" dirty="0" smtClean="0">
                <a:latin typeface="+mj-lt"/>
              </a:rPr>
              <a:t>judge </a:t>
            </a:r>
            <a:r>
              <a:rPr lang="en-US" sz="2400" dirty="0" smtClean="0">
                <a:latin typeface="+mj-lt"/>
              </a:rPr>
              <a:t>in one of the cases</a:t>
            </a:r>
            <a:r>
              <a:rPr lang="en-US" sz="2400" dirty="0" smtClean="0">
                <a:latin typeface="+mj-lt"/>
                <a:hlinkClick r:id="rId2"/>
              </a:rPr>
              <a:t>[vi]</a:t>
            </a:r>
            <a:r>
              <a:rPr lang="en-US" sz="2400" dirty="0" smtClean="0">
                <a:latin typeface="+mj-lt"/>
              </a:rPr>
              <a:t>: “…I am satisfied that the delay in holding the annual general meeting…was due to unavoidable reasons and that neither the company nor any of its directors…are individually responsible for the delay which was due to circumstances entirely beyond their control.”</a:t>
            </a:r>
          </a:p>
          <a:p>
            <a:pPr lvl="0" algn="just">
              <a:lnSpc>
                <a:spcPct val="120000"/>
              </a:lnSpc>
            </a:pPr>
            <a:r>
              <a:rPr lang="en-US" sz="2400" b="1" dirty="0" smtClean="0">
                <a:latin typeface="+mj-lt"/>
              </a:rPr>
              <a:t>Validity after delay </a:t>
            </a:r>
            <a:r>
              <a:rPr lang="en-US" sz="2400" dirty="0" smtClean="0">
                <a:latin typeface="+mj-lt"/>
              </a:rPr>
              <a:t>– Although legal world has been divided on the validity of an AGM called after defaulting but it is generally considered valid in the eyes of law after the defaulting members pay a fine </a:t>
            </a:r>
            <a:r>
              <a:rPr lang="en-US" sz="2400" dirty="0" smtClean="0">
                <a:latin typeface="+mj-lt"/>
                <a:hlinkClick r:id="rId2"/>
              </a:rPr>
              <a:t>[vii]</a:t>
            </a:r>
            <a:endParaRPr lang="en-US" sz="2400" dirty="0" smtClean="0">
              <a:latin typeface="+mj-lt"/>
            </a:endParaRPr>
          </a:p>
          <a:p>
            <a:pPr lvl="0" algn="just">
              <a:lnSpc>
                <a:spcPct val="120000"/>
              </a:lnSpc>
            </a:pPr>
            <a:r>
              <a:rPr lang="en-US" sz="2400" b="1" dirty="0" smtClean="0">
                <a:latin typeface="+mj-lt"/>
              </a:rPr>
              <a:t>First Annual General Meeting</a:t>
            </a:r>
            <a:r>
              <a:rPr lang="en-US" sz="2400" dirty="0" smtClean="0">
                <a:latin typeface="+mj-lt"/>
              </a:rPr>
              <a:t> – After its formation companies hold a meeting either immediately or within six months. It is called first AGM or “statutory meeting”</a:t>
            </a:r>
            <a:r>
              <a:rPr lang="en-US" sz="2400" dirty="0" smtClean="0">
                <a:latin typeface="+mj-lt"/>
                <a:hlinkClick r:id="rId2"/>
              </a:rPr>
              <a:t>[viii]</a:t>
            </a:r>
            <a:r>
              <a:rPr lang="en-US" sz="2400" dirty="0" smtClean="0">
                <a:latin typeface="+mj-lt"/>
              </a:rPr>
              <a:t>. It was a compulsory provision until 2013 amendment of company law. Now it is on discretion of the company to hold this meeting</a:t>
            </a:r>
            <a:r>
              <a:rPr lang="en-US" sz="2400" dirty="0" smtClean="0">
                <a:latin typeface="+mj-lt"/>
              </a:rPr>
              <a:t>.</a:t>
            </a:r>
            <a:endParaRPr lang="en-US" sz="2400" dirty="0">
              <a:latin typeface="+mj-lt"/>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object 2"/>
          <p:cNvSpPr txBox="1"/>
          <p:nvPr/>
        </p:nvSpPr>
        <p:spPr>
          <a:xfrm>
            <a:off x="381000" y="481643"/>
            <a:ext cx="8305800" cy="5891356"/>
          </a:xfrm>
          <a:prstGeom prst="rect">
            <a:avLst/>
          </a:prstGeom>
        </p:spPr>
        <p:txBody>
          <a:bodyPr vert="horz" wrap="square" lIns="0" tIns="12700" rIns="0" bIns="0" rtlCol="0">
            <a:spAutoFit/>
          </a:bodyPr>
          <a:lstStyle/>
          <a:p>
            <a:pPr algn="just">
              <a:lnSpc>
                <a:spcPct val="130000"/>
              </a:lnSpc>
            </a:pPr>
            <a:r>
              <a:rPr lang="en-US" sz="2800" b="1" dirty="0" smtClean="0">
                <a:solidFill>
                  <a:srgbClr val="FF0000"/>
                </a:solidFill>
                <a:latin typeface="+mj-lt"/>
              </a:rPr>
              <a:t>c</a:t>
            </a:r>
            <a:r>
              <a:rPr lang="en-US" sz="2800" b="1" dirty="0" smtClean="0">
                <a:solidFill>
                  <a:srgbClr val="FF0000"/>
                </a:solidFill>
                <a:latin typeface="+mj-lt"/>
              </a:rPr>
              <a:t>. Extraordinary general meeting (EOGM) –</a:t>
            </a:r>
            <a:endParaRPr lang="en-US" sz="2800" dirty="0" smtClean="0">
              <a:solidFill>
                <a:srgbClr val="FF0000"/>
              </a:solidFill>
              <a:latin typeface="+mj-lt"/>
            </a:endParaRPr>
          </a:p>
          <a:p>
            <a:pPr algn="just">
              <a:lnSpc>
                <a:spcPct val="120000"/>
              </a:lnSpc>
            </a:pPr>
            <a:r>
              <a:rPr lang="en-US" sz="2400" dirty="0" smtClean="0">
                <a:latin typeface="+mj-lt"/>
              </a:rPr>
              <a:t> </a:t>
            </a:r>
            <a:endParaRPr lang="en-US" sz="2400" dirty="0" smtClean="0">
              <a:latin typeface="+mj-lt"/>
            </a:endParaRPr>
          </a:p>
          <a:p>
            <a:pPr algn="just">
              <a:lnSpc>
                <a:spcPct val="120000"/>
              </a:lnSpc>
            </a:pPr>
            <a:r>
              <a:rPr lang="en-US" sz="2400" dirty="0" smtClean="0">
                <a:latin typeface="+mj-lt"/>
              </a:rPr>
              <a:t>Section 100 of companies Act lays down the guidelines for the board to call a general meeting extraordinary in nature to deliberate upon some matter requiring immediate attention. A statutory meeting and an annual general meeting of a company are called ordinary meetings. Any meeting other than these meetings is called an extraordinary general meeting. It is called for transacting some urgent or special business which cannot be postponed till the next annual general meeting.</a:t>
            </a:r>
          </a:p>
          <a:p>
            <a:pPr lvl="0" algn="just">
              <a:lnSpc>
                <a:spcPct val="120000"/>
              </a:lnSpc>
            </a:pPr>
            <a:r>
              <a:rPr lang="en-US" sz="2400" b="1" dirty="0" smtClean="0">
                <a:latin typeface="+mj-lt"/>
              </a:rPr>
              <a:t>Calling </a:t>
            </a:r>
            <a:r>
              <a:rPr lang="en-US" sz="2400" b="1" dirty="0" smtClean="0">
                <a:latin typeface="+mj-lt"/>
              </a:rPr>
              <a:t>the meeting</a:t>
            </a:r>
            <a:r>
              <a:rPr lang="en-US" sz="2400" b="1" dirty="0" smtClean="0">
                <a:latin typeface="+mj-lt"/>
                <a:hlinkClick r:id="rId2"/>
              </a:rPr>
              <a:t>[ix]</a:t>
            </a:r>
            <a:r>
              <a:rPr lang="en-US" sz="2400" b="1" dirty="0" smtClean="0">
                <a:latin typeface="+mj-lt"/>
              </a:rPr>
              <a:t>– </a:t>
            </a:r>
            <a:r>
              <a:rPr lang="en-US" sz="2400" dirty="0" smtClean="0">
                <a:latin typeface="+mj-lt"/>
              </a:rPr>
              <a:t>The board of directors has been vested with powers to call extraordinary general meeting (they cannot call AGM). Also the Act provides calling the meeting on </a:t>
            </a:r>
            <a:r>
              <a:rPr lang="en-US" sz="2400" dirty="0" smtClean="0">
                <a:latin typeface="+mj-lt"/>
              </a:rPr>
              <a:t>requisition</a:t>
            </a:r>
            <a:endParaRPr lang="en-US" sz="2400" dirty="0">
              <a:latin typeface="+mj-lt"/>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4" name="object 2"/>
          <p:cNvSpPr txBox="1"/>
          <p:nvPr/>
        </p:nvSpPr>
        <p:spPr>
          <a:xfrm>
            <a:off x="381000" y="481643"/>
            <a:ext cx="8305800" cy="6092437"/>
          </a:xfrm>
          <a:prstGeom prst="rect">
            <a:avLst/>
          </a:prstGeom>
        </p:spPr>
        <p:txBody>
          <a:bodyPr vert="horz" wrap="square" lIns="0" tIns="12700" rIns="0" bIns="0" rtlCol="0">
            <a:spAutoFit/>
          </a:bodyPr>
          <a:lstStyle/>
          <a:p>
            <a:pPr lvl="0" algn="just">
              <a:lnSpc>
                <a:spcPct val="130000"/>
              </a:lnSpc>
            </a:pPr>
            <a:r>
              <a:rPr lang="en-US" sz="2600" dirty="0" smtClean="0">
                <a:latin typeface="+mj-lt"/>
              </a:rPr>
              <a:t> made by members holding not less than 1/10 of shares on day of voting or holding not less than 1/10 of total voting power. Also national company tribunals can call EOGMs</a:t>
            </a:r>
            <a:r>
              <a:rPr lang="en-US" sz="2600" dirty="0" smtClean="0">
                <a:latin typeface="+mj-lt"/>
              </a:rPr>
              <a:t>.</a:t>
            </a:r>
          </a:p>
          <a:p>
            <a:pPr lvl="0" algn="just">
              <a:lnSpc>
                <a:spcPct val="50000"/>
              </a:lnSpc>
            </a:pPr>
            <a:endParaRPr lang="en-US" sz="2600" dirty="0" smtClean="0">
              <a:latin typeface="+mj-lt"/>
            </a:endParaRPr>
          </a:p>
          <a:p>
            <a:pPr lvl="0" algn="just">
              <a:lnSpc>
                <a:spcPct val="130000"/>
              </a:lnSpc>
            </a:pPr>
            <a:r>
              <a:rPr lang="en-US" sz="2600" b="1" dirty="0" smtClean="0">
                <a:latin typeface="+mj-lt"/>
              </a:rPr>
              <a:t>Time </a:t>
            </a:r>
            <a:r>
              <a:rPr lang="en-US" sz="2600" dirty="0" smtClean="0">
                <a:latin typeface="+mj-lt"/>
              </a:rPr>
              <a:t>– The meeting is called between two AGMs to discuss matter requiring serious attention</a:t>
            </a:r>
            <a:r>
              <a:rPr lang="en-US" sz="2600" dirty="0" smtClean="0">
                <a:latin typeface="+mj-lt"/>
              </a:rPr>
              <a:t>.</a:t>
            </a:r>
          </a:p>
          <a:p>
            <a:pPr lvl="0" algn="just">
              <a:lnSpc>
                <a:spcPct val="50000"/>
              </a:lnSpc>
            </a:pPr>
            <a:endParaRPr lang="en-US" sz="2600" dirty="0" smtClean="0">
              <a:latin typeface="+mj-lt"/>
            </a:endParaRPr>
          </a:p>
          <a:p>
            <a:pPr lvl="0" algn="just">
              <a:lnSpc>
                <a:spcPct val="130000"/>
              </a:lnSpc>
            </a:pPr>
            <a:r>
              <a:rPr lang="en-US" sz="2600" b="1" dirty="0" smtClean="0">
                <a:latin typeface="+mj-lt"/>
              </a:rPr>
              <a:t>Nature of business–</a:t>
            </a:r>
            <a:r>
              <a:rPr lang="en-US" sz="2600" dirty="0" smtClean="0">
                <a:latin typeface="+mj-lt"/>
              </a:rPr>
              <a:t>The matters discussed in the meeting are special</a:t>
            </a:r>
            <a:r>
              <a:rPr lang="en-US" sz="2600" dirty="0" smtClean="0">
                <a:latin typeface="+mj-lt"/>
                <a:hlinkClick r:id="rId2"/>
              </a:rPr>
              <a:t>[x]</a:t>
            </a:r>
            <a:r>
              <a:rPr lang="en-US" sz="2600" dirty="0" smtClean="0">
                <a:latin typeface="+mj-lt"/>
              </a:rPr>
              <a:t> in nature other than mere discussion on dividends, auditors etc. The matter of urgent importance for instance can be unforeseen costs incurred or change in association of the company. The matters are the ones which are not discussed in statutory or general meetings</a:t>
            </a:r>
            <a:r>
              <a:rPr lang="en-US" sz="2600" dirty="0" smtClean="0">
                <a:latin typeface="+mj-lt"/>
              </a:rPr>
              <a:t>.</a:t>
            </a:r>
            <a:endParaRPr lang="en-US" sz="2600" dirty="0">
              <a:latin typeface="+mj-lt"/>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4" name="object 2"/>
          <p:cNvSpPr txBox="1"/>
          <p:nvPr/>
        </p:nvSpPr>
        <p:spPr>
          <a:xfrm>
            <a:off x="381000" y="481643"/>
            <a:ext cx="8305800" cy="5294270"/>
          </a:xfrm>
          <a:prstGeom prst="rect">
            <a:avLst/>
          </a:prstGeom>
        </p:spPr>
        <p:txBody>
          <a:bodyPr vert="horz" wrap="square" lIns="0" tIns="12700" rIns="0" bIns="0" rtlCol="0">
            <a:spAutoFit/>
          </a:bodyPr>
          <a:lstStyle/>
          <a:p>
            <a:pPr lvl="0" algn="just">
              <a:lnSpc>
                <a:spcPct val="130000"/>
              </a:lnSpc>
            </a:pPr>
            <a:r>
              <a:rPr lang="en-US" sz="2400" b="1" dirty="0" smtClean="0">
                <a:latin typeface="+mj-lt"/>
              </a:rPr>
              <a:t>Notice </a:t>
            </a:r>
            <a:r>
              <a:rPr lang="en-US" sz="2400" b="1" dirty="0" smtClean="0">
                <a:latin typeface="+mj-lt"/>
              </a:rPr>
              <a:t>of meeting–</a:t>
            </a:r>
            <a:r>
              <a:rPr lang="en-US" sz="2400" dirty="0" smtClean="0">
                <a:latin typeface="+mj-lt"/>
              </a:rPr>
              <a:t> There has to be an explanation provided with the notice of the meeting giving details about the objectives of the meeting. In case of only forwarding a requisition, the company is not bound to provide an explanation</a:t>
            </a:r>
            <a:r>
              <a:rPr lang="en-US" sz="2400" dirty="0" smtClean="0">
                <a:latin typeface="+mj-lt"/>
                <a:hlinkClick r:id="rId2"/>
              </a:rPr>
              <a:t>[xi]</a:t>
            </a:r>
            <a:r>
              <a:rPr lang="en-US" sz="2400" dirty="0" smtClean="0">
                <a:latin typeface="+mj-lt"/>
              </a:rPr>
              <a:t>.</a:t>
            </a:r>
          </a:p>
          <a:p>
            <a:pPr lvl="0" algn="just">
              <a:lnSpc>
                <a:spcPct val="130000"/>
              </a:lnSpc>
            </a:pPr>
            <a:r>
              <a:rPr lang="en-US" sz="2400" b="1" dirty="0" smtClean="0">
                <a:latin typeface="+mj-lt"/>
              </a:rPr>
              <a:t>Requisitioning the meeting–</a:t>
            </a:r>
            <a:r>
              <a:rPr lang="en-US" sz="2400" dirty="0" smtClean="0">
                <a:latin typeface="+mj-lt"/>
              </a:rPr>
              <a:t> The </a:t>
            </a:r>
            <a:r>
              <a:rPr lang="en-US" sz="2400" dirty="0" err="1" smtClean="0">
                <a:latin typeface="+mj-lt"/>
              </a:rPr>
              <a:t>requisitionists</a:t>
            </a:r>
            <a:r>
              <a:rPr lang="en-US" sz="2400" dirty="0" smtClean="0">
                <a:latin typeface="+mj-lt"/>
              </a:rPr>
              <a:t> can call the meeting within 3 months of issuing a requisition notice if the board fails to do so within 45 days (though they have the duty to call it within 21 days). The </a:t>
            </a:r>
            <a:r>
              <a:rPr lang="en-US" sz="2400" dirty="0" err="1" smtClean="0">
                <a:latin typeface="+mj-lt"/>
              </a:rPr>
              <a:t>requisitionists</a:t>
            </a:r>
            <a:r>
              <a:rPr lang="en-US" sz="2400" dirty="0" smtClean="0">
                <a:latin typeface="+mj-lt"/>
              </a:rPr>
              <a:t> are permitted to go to tribunals if they have been denied the permission to hold EOGM required that they apply for it first themselves.</a:t>
            </a:r>
            <a:r>
              <a:rPr lang="en-US" sz="2400" dirty="0" smtClean="0">
                <a:latin typeface="+mj-lt"/>
                <a:hlinkClick r:id="rId2"/>
              </a:rPr>
              <a:t>[xii]</a:t>
            </a:r>
            <a:endParaRPr lang="en-US" sz="2400" dirty="0" smtClean="0">
              <a:latin typeface="+mj-lt"/>
            </a:endParaRPr>
          </a:p>
          <a:p>
            <a:pPr algn="just">
              <a:lnSpc>
                <a:spcPct val="130000"/>
              </a:lnSpc>
            </a:pPr>
            <a:r>
              <a:rPr lang="en-US" sz="2400" dirty="0" smtClean="0">
                <a:latin typeface="+mj-lt"/>
              </a:rPr>
              <a:t> </a:t>
            </a:r>
            <a:endParaRPr lang="en-US" sz="2400" dirty="0">
              <a:latin typeface="+mj-lt"/>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05974B-E87F-AA49-A40C-0D4C27F62E7C}"/>
              </a:ext>
            </a:extLst>
          </p:cNvPr>
          <p:cNvSpPr>
            <a:spLocks noGrp="1"/>
          </p:cNvSpPr>
          <p:nvPr>
            <p:ph type="title"/>
          </p:nvPr>
        </p:nvSpPr>
        <p:spPr>
          <a:xfrm>
            <a:off x="-195943" y="-2487612"/>
            <a:ext cx="8229600" cy="1143000"/>
          </a:xfrm>
        </p:spPr>
        <p:txBody>
          <a:bodyPr/>
          <a:lstStyle/>
          <a:p>
            <a:endParaRPr lang="en-US"/>
          </a:p>
        </p:txBody>
      </p:sp>
      <p:sp>
        <p:nvSpPr>
          <p:cNvPr id="6" name="Slide Number Placeholder 5">
            <a:extLst>
              <a:ext uri="{FF2B5EF4-FFF2-40B4-BE49-F238E27FC236}">
                <a16:creationId xmlns="" xmlns:a16="http://schemas.microsoft.com/office/drawing/2014/main" id="{ABFE1535-1C7E-9A49-9398-7DFA6891CF39}"/>
              </a:ext>
            </a:extLst>
          </p:cNvPr>
          <p:cNvSpPr>
            <a:spLocks noGrp="1"/>
          </p:cNvSpPr>
          <p:nvPr>
            <p:ph type="sldNum" sz="quarter" idx="12"/>
          </p:nvPr>
        </p:nvSpPr>
        <p:spPr/>
        <p:txBody>
          <a:bodyPr/>
          <a:lstStyle/>
          <a:p>
            <a:pPr>
              <a:defRPr/>
            </a:pPr>
            <a:fld id="{FE88FBAD-9DA8-472F-839A-428AD1F4DEE1}" type="slidenum">
              <a:rPr lang="en-US" smtClean="0"/>
              <a:pPr>
                <a:defRPr/>
              </a:pPr>
              <a:t>9</a:t>
            </a:fld>
            <a:endParaRPr lang="en-US"/>
          </a:p>
        </p:txBody>
      </p:sp>
      <p:sp>
        <p:nvSpPr>
          <p:cNvPr id="8" name="Title 1">
            <a:extLst>
              <a:ext uri="{FF2B5EF4-FFF2-40B4-BE49-F238E27FC236}">
                <a16:creationId xmlns="" xmlns:a16="http://schemas.microsoft.com/office/drawing/2014/main" id="{28CFEC4A-1F7E-C64F-93EF-1F89EAB38519}"/>
              </a:ext>
            </a:extLst>
          </p:cNvPr>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5000">
                <a:solidFill>
                  <a:srgbClr val="FF0000"/>
                </a:solidFill>
              </a:rPr>
              <a:t>Thank You</a:t>
            </a:r>
            <a:endParaRPr lang="en-US" sz="5000" dirty="0">
              <a:solidFill>
                <a:srgbClr val="FF0000"/>
              </a:solidFill>
            </a:endParaRPr>
          </a:p>
        </p:txBody>
      </p:sp>
    </p:spTree>
    <p:extLst>
      <p:ext uri="{BB962C8B-B14F-4D97-AF65-F5344CB8AC3E}">
        <p14:creationId xmlns="" xmlns:p14="http://schemas.microsoft.com/office/powerpoint/2010/main" val="2127943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4649</TotalTime>
  <Words>264</Words>
  <Application>Microsoft Office PowerPoint</Application>
  <PresentationFormat>On-screen Show (4:3)</PresentationFormat>
  <Paragraphs>42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WELCOME  Class: B.Com – Part-2  Subject: Business Regulatory Framework TOPIC: Kinds of Meeting-B: Annual General Meeting (AGM) and Extraordinary general meeting (EOGM)    </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419</cp:revision>
  <dcterms:created xsi:type="dcterms:W3CDTF">2011-08-23T10:02:56Z</dcterms:created>
  <dcterms:modified xsi:type="dcterms:W3CDTF">2020-07-30T07:13:21Z</dcterms:modified>
</cp:coreProperties>
</file>